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9"/>
  </p:notesMasterIdLst>
  <p:handoutMasterIdLst>
    <p:handoutMasterId r:id="rId70"/>
  </p:handoutMasterIdLst>
  <p:sldIdLst>
    <p:sldId id="895" r:id="rId2"/>
    <p:sldId id="939" r:id="rId3"/>
    <p:sldId id="1984" r:id="rId4"/>
    <p:sldId id="1823" r:id="rId5"/>
    <p:sldId id="1935" r:id="rId6"/>
    <p:sldId id="1976" r:id="rId7"/>
    <p:sldId id="1977" r:id="rId8"/>
    <p:sldId id="1978" r:id="rId9"/>
    <p:sldId id="1979" r:id="rId10"/>
    <p:sldId id="1951" r:id="rId11"/>
    <p:sldId id="1952" r:id="rId12"/>
    <p:sldId id="1953" r:id="rId13"/>
    <p:sldId id="1954" r:id="rId14"/>
    <p:sldId id="1832" r:id="rId15"/>
    <p:sldId id="2002" r:id="rId16"/>
    <p:sldId id="1833" r:id="rId17"/>
    <p:sldId id="1841" r:id="rId18"/>
    <p:sldId id="1955" r:id="rId19"/>
    <p:sldId id="1956" r:id="rId20"/>
    <p:sldId id="1997" r:id="rId21"/>
    <p:sldId id="1998" r:id="rId22"/>
    <p:sldId id="1993" r:id="rId23"/>
    <p:sldId id="1987" r:id="rId24"/>
    <p:sldId id="1988" r:id="rId25"/>
    <p:sldId id="1989" r:id="rId26"/>
    <p:sldId id="1990" r:id="rId27"/>
    <p:sldId id="1991" r:id="rId28"/>
    <p:sldId id="1992" r:id="rId29"/>
    <p:sldId id="1994" r:id="rId30"/>
    <p:sldId id="1995" r:id="rId31"/>
    <p:sldId id="1996" r:id="rId32"/>
    <p:sldId id="1986" r:id="rId33"/>
    <p:sldId id="1843" r:id="rId34"/>
    <p:sldId id="1860" r:id="rId35"/>
    <p:sldId id="1845" r:id="rId36"/>
    <p:sldId id="1844" r:id="rId37"/>
    <p:sldId id="1846" r:id="rId38"/>
    <p:sldId id="1859" r:id="rId39"/>
    <p:sldId id="1861" r:id="rId40"/>
    <p:sldId id="1872" r:id="rId41"/>
    <p:sldId id="1893" r:id="rId42"/>
    <p:sldId id="1903" r:id="rId43"/>
    <p:sldId id="1862" r:id="rId44"/>
    <p:sldId id="1863" r:id="rId45"/>
    <p:sldId id="1873" r:id="rId46"/>
    <p:sldId id="1961" r:id="rId47"/>
    <p:sldId id="2004" r:id="rId48"/>
    <p:sldId id="2005" r:id="rId49"/>
    <p:sldId id="1864" r:id="rId50"/>
    <p:sldId id="1865" r:id="rId51"/>
    <p:sldId id="1866" r:id="rId52"/>
    <p:sldId id="1867" r:id="rId53"/>
    <p:sldId id="1868" r:id="rId54"/>
    <p:sldId id="1869" r:id="rId55"/>
    <p:sldId id="1870" r:id="rId56"/>
    <p:sldId id="1871" r:id="rId57"/>
    <p:sldId id="1962" r:id="rId58"/>
    <p:sldId id="1878" r:id="rId59"/>
    <p:sldId id="1880" r:id="rId60"/>
    <p:sldId id="1999" r:id="rId61"/>
    <p:sldId id="2000" r:id="rId62"/>
    <p:sldId id="2001" r:id="rId63"/>
    <p:sldId id="1980" r:id="rId64"/>
    <p:sldId id="2007" r:id="rId65"/>
    <p:sldId id="2006" r:id="rId66"/>
    <p:sldId id="2008" r:id="rId67"/>
    <p:sldId id="1270" r:id="rId6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984"/>
            <p14:sldId id="1823"/>
            <p14:sldId id="1935"/>
            <p14:sldId id="1976"/>
            <p14:sldId id="1977"/>
            <p14:sldId id="1978"/>
            <p14:sldId id="1979"/>
            <p14:sldId id="1951"/>
            <p14:sldId id="1952"/>
            <p14:sldId id="1953"/>
            <p14:sldId id="1954"/>
            <p14:sldId id="1832"/>
            <p14:sldId id="2002"/>
            <p14:sldId id="1833"/>
            <p14:sldId id="1841"/>
            <p14:sldId id="1955"/>
            <p14:sldId id="1956"/>
            <p14:sldId id="1997"/>
            <p14:sldId id="1998"/>
            <p14:sldId id="1993"/>
            <p14:sldId id="1987"/>
            <p14:sldId id="1988"/>
            <p14:sldId id="1989"/>
            <p14:sldId id="1990"/>
            <p14:sldId id="1991"/>
            <p14:sldId id="1992"/>
            <p14:sldId id="1994"/>
            <p14:sldId id="1995"/>
            <p14:sldId id="1996"/>
            <p14:sldId id="1986"/>
            <p14:sldId id="1843"/>
            <p14:sldId id="1860"/>
            <p14:sldId id="1845"/>
            <p14:sldId id="1844"/>
            <p14:sldId id="1846"/>
            <p14:sldId id="1859"/>
            <p14:sldId id="1861"/>
            <p14:sldId id="1872"/>
            <p14:sldId id="1893"/>
            <p14:sldId id="1903"/>
            <p14:sldId id="1862"/>
            <p14:sldId id="1863"/>
            <p14:sldId id="1873"/>
            <p14:sldId id="1961"/>
            <p14:sldId id="2004"/>
            <p14:sldId id="2005"/>
            <p14:sldId id="1864"/>
            <p14:sldId id="1865"/>
            <p14:sldId id="1866"/>
            <p14:sldId id="1867"/>
            <p14:sldId id="1868"/>
            <p14:sldId id="1869"/>
            <p14:sldId id="1870"/>
            <p14:sldId id="1871"/>
            <p14:sldId id="1962"/>
            <p14:sldId id="1878"/>
            <p14:sldId id="1880"/>
            <p14:sldId id="1999"/>
            <p14:sldId id="2000"/>
            <p14:sldId id="2001"/>
            <p14:sldId id="1980"/>
            <p14:sldId id="2007"/>
            <p14:sldId id="2006"/>
            <p14:sldId id="2008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FB8E20"/>
    <a:srgbClr val="36544F"/>
    <a:srgbClr val="9E60B8"/>
    <a:srgbClr val="1778B8"/>
    <a:srgbClr val="595959"/>
    <a:srgbClr val="B58900"/>
    <a:srgbClr val="5AB88F"/>
    <a:srgbClr val="FFFDF9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25"/>
    <p:restoredTop sz="96911" autoAdjust="0"/>
  </p:normalViewPr>
  <p:slideViewPr>
    <p:cSldViewPr snapToGrid="0" snapToObjects="1">
      <p:cViewPr varScale="1">
        <p:scale>
          <a:sx n="209" d="100"/>
          <a:sy n="209" d="100"/>
        </p:scale>
        <p:origin x="97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05.09.24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Pflanze, Blume, Stängel, draußen enthält.&#10;&#10;Automatisch generierte Beschreibung">
            <a:extLst>
              <a:ext uri="{FF2B5EF4-FFF2-40B4-BE49-F238E27FC236}">
                <a16:creationId xmlns:a16="http://schemas.microsoft.com/office/drawing/2014/main" id="{7FC4D83E-93EE-3B8E-25C5-416C98A1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71465" cy="573216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C65F46-4ADC-885E-587B-AD83C18DEC74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678795" y="1495735"/>
            <a:ext cx="338242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Alles</a:t>
            </a:r>
            <a:endParaRPr lang="de-DE" sz="4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mertus</a:t>
            </a:r>
            <a:r>
              <a:rPr lang="de-DE" sz="1050" spc="60" dirty="0">
                <a:solidFill>
                  <a:srgbClr val="D4EBE9"/>
                </a:solidFill>
              </a:rPr>
              <a:t> Meetup | Hamburg, 5. September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4021322" y="2914790"/>
            <a:ext cx="1497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EFCDB2-9B33-959B-B3AC-270F733CFD53}"/>
              </a:ext>
            </a:extLst>
          </p:cNvPr>
          <p:cNvSpPr txBox="1"/>
          <p:nvPr/>
        </p:nvSpPr>
        <p:spPr>
          <a:xfrm>
            <a:off x="4388607" y="1848895"/>
            <a:ext cx="4755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44BE12B-AC30-ACB7-9138-F847FC75E2C3}"/>
              </a:ext>
            </a:extLst>
          </p:cNvPr>
          <p:cNvSpPr txBox="1"/>
          <p:nvPr/>
        </p:nvSpPr>
        <p:spPr>
          <a:xfrm>
            <a:off x="702585" y="-1118779"/>
            <a:ext cx="9135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Full</a:t>
            </a:r>
            <a:endParaRPr lang="de-DE" sz="5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B42428-7F49-3FE4-9FF0-F0D28C9BC721}"/>
              </a:ext>
            </a:extLst>
          </p:cNvPr>
          <p:cNvSpPr txBox="1"/>
          <p:nvPr/>
        </p:nvSpPr>
        <p:spPr>
          <a:xfrm>
            <a:off x="-2262187" y="1978092"/>
            <a:ext cx="2181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Wahl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139DE0-5F13-86EA-1060-3A314560EDCC}"/>
              </a:ext>
            </a:extLst>
          </p:cNvPr>
          <p:cNvSpPr txBox="1"/>
          <p:nvPr/>
        </p:nvSpPr>
        <p:spPr>
          <a:xfrm>
            <a:off x="4737868" y="163100"/>
            <a:ext cx="36199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Generation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A93D1D-4FE3-F0D5-378D-4C0F0C0AC5FD}"/>
              </a:ext>
            </a:extLst>
          </p:cNvPr>
          <p:cNvSpPr txBox="1"/>
          <p:nvPr/>
        </p:nvSpPr>
        <p:spPr>
          <a:xfrm>
            <a:off x="3367043" y="315369"/>
            <a:ext cx="1623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Nächste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9575525-98BD-5639-0716-D94F7EA0D29A}"/>
              </a:ext>
            </a:extLst>
          </p:cNvPr>
          <p:cNvSpPr txBox="1"/>
          <p:nvPr/>
        </p:nvSpPr>
        <p:spPr>
          <a:xfrm>
            <a:off x="4021322" y="3903843"/>
            <a:ext cx="4798433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Slides: 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https://</a:t>
            </a:r>
            <a:r>
              <a:rPr lang="de-DE" sz="1800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react.schule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/</a:t>
            </a:r>
            <a:r>
              <a:rPr lang="de-DE" sz="1800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fullstack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-oder-was</a:t>
            </a:r>
            <a:endParaRPr lang="de-DE" b="1" dirty="0">
              <a:solidFill>
                <a:srgbClr val="595959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8C9A693-5C3A-1580-FB21-2035119D37B1}"/>
              </a:ext>
            </a:extLst>
          </p:cNvPr>
          <p:cNvSpPr txBox="1"/>
          <p:nvPr/>
        </p:nvSpPr>
        <p:spPr>
          <a:xfrm>
            <a:off x="2678795" y="720965"/>
            <a:ext cx="582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Webframeworks</a:t>
            </a:r>
            <a:endParaRPr lang="de-DE" sz="5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79C361E-6B66-E488-AC10-7B305206E2A3}"/>
              </a:ext>
            </a:extLst>
          </p:cNvPr>
          <p:cNvSpPr txBox="1"/>
          <p:nvPr/>
        </p:nvSpPr>
        <p:spPr>
          <a:xfrm>
            <a:off x="4307925" y="2761838"/>
            <a:ext cx="4755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was?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ED4D2DB-8BBA-7639-7BAC-20FF10179B95}"/>
              </a:ext>
            </a:extLst>
          </p:cNvPr>
          <p:cNvGrpSpPr/>
          <p:nvPr/>
        </p:nvGrpSpPr>
        <p:grpSpPr>
          <a:xfrm>
            <a:off x="224189" y="240635"/>
            <a:ext cx="2501921" cy="680234"/>
            <a:chOff x="12484424" y="2415330"/>
            <a:chExt cx="2501921" cy="680234"/>
          </a:xfrm>
        </p:grpSpPr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0146583-4E3B-51E5-A58E-2700CDC5ECF2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8ED637D-EA10-2382-7017-1BD83FE8AACA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272027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5986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F8FE4C-66F9-D292-1916-D6F07F426E19}"/>
              </a:ext>
            </a:extLst>
          </p:cNvPr>
          <p:cNvSpPr txBox="1"/>
          <p:nvPr/>
        </p:nvSpPr>
        <p:spPr>
          <a:xfrm rot="21030843">
            <a:off x="1637113" y="3863811"/>
            <a:ext cx="6928500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wer es schreibt (oder erzeugt)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 rot="20837570">
            <a:off x="741289" y="2164975"/>
            <a:ext cx="7612982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These: ihr braucht eher JS, als ihr denkt 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75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Beispiel-Anwendung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E357613-31CC-413D-16F8-EEAD70F4E4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4433745"/>
            <a:ext cx="8768862" cy="462697"/>
          </a:xfrm>
        </p:spPr>
        <p:txBody>
          <a:bodyPr/>
          <a:lstStyle/>
          <a:p>
            <a:pPr algn="ctr"/>
            <a:r>
              <a:rPr lang="de-DE" dirty="0"/>
              <a:t>http://localhost:8110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39243A-69CC-5B87-793A-82810748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35" y="784776"/>
            <a:ext cx="3073330" cy="35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9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BEISPIEL-CODE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1FB76F-3899-DBB1-E77C-A114AB9A3E61}"/>
              </a:ext>
            </a:extLst>
          </p:cNvPr>
          <p:cNvSpPr txBox="1"/>
          <p:nvPr/>
        </p:nvSpPr>
        <p:spPr>
          <a:xfrm>
            <a:off x="0" y="1105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Ihr findet das "</a:t>
            </a:r>
            <a:r>
              <a:rPr lang="de-DE" sz="2400" dirty="0" err="1">
                <a:solidFill>
                  <a:srgbClr val="36544F"/>
                </a:solidFill>
              </a:rPr>
              <a:t>Recipify</a:t>
            </a:r>
            <a:r>
              <a:rPr lang="de-DE" sz="2400" dirty="0">
                <a:solidFill>
                  <a:srgbClr val="36544F"/>
                </a:solidFill>
              </a:rPr>
              <a:t>"-Beispiel hier: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4A3341-324C-5B94-DDD4-D5901B81F6E7}"/>
              </a:ext>
            </a:extLst>
          </p:cNvPr>
          <p:cNvSpPr txBox="1"/>
          <p:nvPr/>
        </p:nvSpPr>
        <p:spPr>
          <a:xfrm>
            <a:off x="375449" y="3814701"/>
            <a:ext cx="8393102" cy="461665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1778B8"/>
                </a:solidFill>
              </a:rPr>
              <a:t>https://</a:t>
            </a:r>
            <a:r>
              <a:rPr lang="de-DE" sz="2400" dirty="0" err="1">
                <a:solidFill>
                  <a:srgbClr val="1778B8"/>
                </a:solidFill>
              </a:rPr>
              <a:t>github.com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nilshartmann</a:t>
            </a:r>
            <a:r>
              <a:rPr lang="de-DE" sz="2400" dirty="0">
                <a:solidFill>
                  <a:srgbClr val="1778B8"/>
                </a:solidFill>
              </a:rPr>
              <a:t>/alles-</a:t>
            </a:r>
            <a:r>
              <a:rPr lang="de-DE" sz="2400" dirty="0" err="1">
                <a:solidFill>
                  <a:srgbClr val="1778B8"/>
                </a:solidFill>
              </a:rPr>
              <a:t>fullstack</a:t>
            </a:r>
            <a:endParaRPr lang="de-DE" sz="2400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1FB31B-7E45-863C-4B8E-F39D9DB234AB}"/>
              </a:ext>
            </a:extLst>
          </p:cNvPr>
          <p:cNvSpPr txBox="1"/>
          <p:nvPr/>
        </p:nvSpPr>
        <p:spPr>
          <a:xfrm>
            <a:off x="375449" y="3508357"/>
            <a:ext cx="720320" cy="307777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92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</p:spTree>
    <p:extLst>
      <p:ext uri="{BB962C8B-B14F-4D97-AF65-F5344CB8AC3E}">
        <p14:creationId xmlns:p14="http://schemas.microsoft.com/office/powerpoint/2010/main" val="2523732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</p:spTree>
    <p:extLst>
      <p:ext uri="{BB962C8B-B14F-4D97-AF65-F5344CB8AC3E}">
        <p14:creationId xmlns:p14="http://schemas.microsoft.com/office/powerpoint/2010/main" val="990696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450BEE6-ECE1-AAD0-D3D7-BBD98955971D}"/>
              </a:ext>
            </a:extLst>
          </p:cNvPr>
          <p:cNvSpPr txBox="1"/>
          <p:nvPr/>
        </p:nvSpPr>
        <p:spPr>
          <a:xfrm>
            <a:off x="1805056" y="3969387"/>
            <a:ext cx="553388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bereits während der 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Entwicklung?</a:t>
            </a:r>
          </a:p>
        </p:txBody>
      </p:sp>
    </p:spTree>
    <p:extLst>
      <p:ext uri="{BB962C8B-B14F-4D97-AF65-F5344CB8AC3E}">
        <p14:creationId xmlns:p14="http://schemas.microsoft.com/office/powerpoint/2010/main" val="2780474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932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Klassische serverseitige Anwendung...</a:t>
            </a:r>
          </a:p>
        </p:txBody>
      </p:sp>
    </p:spTree>
    <p:extLst>
      <p:ext uri="{BB962C8B-B14F-4D97-AF65-F5344CB8AC3E}">
        <p14:creationId xmlns:p14="http://schemas.microsoft.com/office/powerpoint/2010/main" val="71521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932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Klassische serverseitige Anwendung...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 zum Beispiel Spring MVC, PHP, .NET,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Node.JS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Oft Model-View-Controller (MVC) Pattern</a:t>
            </a:r>
          </a:p>
          <a:p>
            <a:pPr>
              <a:lnSpc>
                <a:spcPct val="120000"/>
              </a:lnSpc>
            </a:pP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Templatesprache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(z.B.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Thymeleaf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Handlebars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00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21488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Unser Server erzeugt eine HTML-Seite...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E6EAAA-0349-FA36-1BE2-F983B990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1" y="1635040"/>
            <a:ext cx="3069861" cy="33198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39243A-69CC-5B87-793A-82810748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09C851A-192D-0371-947B-E0BB5A60DBF4}"/>
              </a:ext>
            </a:extLst>
          </p:cNvPr>
          <p:cNvCxnSpPr>
            <a:cxnSpLocks/>
          </p:cNvCxnSpPr>
          <p:nvPr/>
        </p:nvCxnSpPr>
        <p:spPr>
          <a:xfrm>
            <a:off x="3630955" y="3179036"/>
            <a:ext cx="1701621" cy="0"/>
          </a:xfrm>
          <a:prstGeom prst="straightConnector1">
            <a:avLst/>
          </a:prstGeom>
          <a:ln w="698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52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5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3C62E2-D4CD-5C57-F843-8CDD600DB28F}"/>
              </a:ext>
            </a:extLst>
          </p:cNvPr>
          <p:cNvSpPr/>
          <p:nvPr/>
        </p:nvSpPr>
        <p:spPr>
          <a:xfrm>
            <a:off x="7477570" y="2042445"/>
            <a:ext cx="435836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F6B6754-72E5-1D95-F61F-944734497F12}"/>
              </a:ext>
            </a:extLst>
          </p:cNvPr>
          <p:cNvSpPr/>
          <p:nvPr/>
        </p:nvSpPr>
        <p:spPr>
          <a:xfrm>
            <a:off x="6634752" y="2734847"/>
            <a:ext cx="842818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6FA7CC-296C-236F-D611-96EA7095C8C3}"/>
              </a:ext>
            </a:extLst>
          </p:cNvPr>
          <p:cNvSpPr/>
          <p:nvPr/>
        </p:nvSpPr>
        <p:spPr>
          <a:xfrm>
            <a:off x="6259288" y="4722082"/>
            <a:ext cx="1654118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4350C0A-DEBE-B0EC-5D8A-7B754050B243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02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4249B88-E8F9-68BC-4E74-6DF7AAE6F02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oder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100" dirty="0">
                <a:solidFill>
                  <a:srgbClr val="B04432"/>
                </a:solidFill>
                <a:latin typeface="Source Sans Pro" panose="020B0503030403020204" pitchFamily="34" charset="0"/>
              </a:rPr>
              <a:t>F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ormular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7504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oder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100" dirty="0">
                <a:solidFill>
                  <a:srgbClr val="B04432"/>
                </a:solidFill>
                <a:latin typeface="Source Sans Pro" panose="020B0503030403020204" pitchFamily="34" charset="0"/>
              </a:rPr>
              <a:t>F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ormular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 jedem Fall wird eine </a:t>
            </a:r>
            <a:r>
              <a:rPr lang="de-DE" b="0" dirty="0">
                <a:latin typeface="Source Sans Pro" panose="020B0503030403020204" pitchFamily="34" charset="0"/>
              </a:rPr>
              <a:t>komplett neue 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Seite abgefragt</a:t>
            </a:r>
            <a:endParaRPr lang="de-DE" sz="21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1885669-76E4-199C-3CD1-75DF95CC9627}"/>
              </a:ext>
            </a:extLst>
          </p:cNvPr>
          <p:cNvSpPr/>
          <p:nvPr/>
        </p:nvSpPr>
        <p:spPr>
          <a:xfrm>
            <a:off x="5574705" y="3131661"/>
            <a:ext cx="236435" cy="175561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7B91CFE-5CA2-1ADA-CA58-A6FDE582D800}"/>
              </a:ext>
            </a:extLst>
          </p:cNvPr>
          <p:cNvCxnSpPr/>
          <p:nvPr/>
        </p:nvCxnSpPr>
        <p:spPr>
          <a:xfrm flipV="1">
            <a:off x="6785361" y="1845707"/>
            <a:ext cx="743484" cy="265104"/>
          </a:xfrm>
          <a:prstGeom prst="straightConnector1">
            <a:avLst/>
          </a:prstGeom>
          <a:ln>
            <a:solidFill>
              <a:srgbClr val="B04432">
                <a:alpha val="7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9ACE953-107D-4D1D-4B91-2DE6F0E2EB78}"/>
              </a:ext>
            </a:extLst>
          </p:cNvPr>
          <p:cNvCxnSpPr>
            <a:cxnSpLocks/>
          </p:cNvCxnSpPr>
          <p:nvPr/>
        </p:nvCxnSpPr>
        <p:spPr>
          <a:xfrm flipV="1">
            <a:off x="2407945" y="3219441"/>
            <a:ext cx="3054656" cy="694533"/>
          </a:xfrm>
          <a:prstGeom prst="straightConnector1">
            <a:avLst/>
          </a:prstGeom>
          <a:ln w="2540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0E1D037-95B6-C049-2554-332E79B1E80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407945" y="1747431"/>
            <a:ext cx="5244813" cy="2166543"/>
          </a:xfrm>
          <a:prstGeom prst="straightConnector1">
            <a:avLst/>
          </a:prstGeom>
          <a:ln w="2540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747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ist das ein Problem? 🤔</a:t>
            </a:r>
            <a:endParaRPr lang="de-DE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was hat das für Konsequenzen? 🤔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997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Menge an Daten, Latenz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Zustand in Eingabefeldern geht verloren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Animationen etc. laufen nicht weiter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913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Menge an Daten, Latenz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Zustand in Eingabefeldern geht verloren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Animationen etc. laufen nicht weiter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🕵️‍♂️ Newsletter</a:t>
            </a:r>
          </a:p>
          <a:p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04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2512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Weitere Interaktionen...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z.B. Zeichen-Zähler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DF0C4B-77EF-DA6D-2D39-4E681078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70" y="1349604"/>
            <a:ext cx="2023205" cy="359680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6725540" y="4067798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83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2512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Weitere Interaktionen...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z.B. Zeichen-Zähler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Doppeltes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Submit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verhinden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042CAC-3B22-9509-96E7-DCD6B191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44" y="1344687"/>
            <a:ext cx="2030070" cy="357394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7519751" y="4353112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988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16454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"Können wir nicht hier und da, ad-hoc JavaScript hinzufügen?"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1259661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 Schnipsel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einstreun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vanilla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JS" oder zum Beispiel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jQuery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78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07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308685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"...hier und da müsste auch noch schnell was interaktives hin..."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712600-6B36-0333-05CA-DD48339A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2428E0A-7247-E4FC-634A-E6F25B60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72AA74-6431-874D-5261-95A28875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69AC7A3-A9CF-B90D-02D5-07EC5EEFE836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5C3D30-5942-A9C5-F132-4B4A8BA675C9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schreiben also noch etwas mehr JavaScript Schnipsel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41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07437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"...und hier... und hier ... und hier...  und ..."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au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weia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E4EA9D-D9DD-E56D-36A1-8F73580D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DF3439-81B6-0FD5-7DA4-1097F0D7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7BA96A-12E6-2C4C-3F00-E171CAA0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F5C939-3005-2599-514C-E13DDCC6D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F68ABD-7F03-6444-537A-46B5007FFEDF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550629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Bunter Strauß an Server- und Client-Technologien (Backend-Sprache, Template-Sprache, JavaScript)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 willkürlich auf Frontend und Backend aufgeteilt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324167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Probleme "schleichen sich ein"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Spätestens wenn es um Interaktionen geht, die nicht nur lokal sind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Plötzlich hat unser Code nicht "ein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paar Probleme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sondern ist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kaputt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009899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95762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Dann besser alles in JavaScript?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Single-Page-Anwendungen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ab ca. 2010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 "Seiten" werden jetzt "Anwendungen"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Logik und Daten, Browser für UI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stabile und verbreitete Frameworks für jeden Geschmack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3616341" y="282437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B2A897-252E-8AF5-2972-3F161301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19" y="151844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2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 Laufzeit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5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viel JavaScript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</a:t>
            </a:r>
            <a:r>
              <a:rPr lang="de-DE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statische Inhalte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9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zum Browser gesendet werden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vom Browser ausgeführt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die darzustellenden Daten lesen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erst die Daten anzeigen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erst dann ist die Anwendung einsatzbereit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Mit jedem Feature wird es mehr 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4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9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Ob das ein Problem für die eigene Anwendung ist, muss man von Fall zu Fall entscheiden</a:t>
            </a:r>
          </a:p>
          <a:p>
            <a:pPr marL="514350" lvl="2">
              <a:lnSpc>
                <a:spcPct val="120000"/>
              </a:lnSpc>
              <a:spcBef>
                <a:spcPts val="750"/>
              </a:spcBef>
            </a:pPr>
            <a:r>
              <a:rPr lang="de-DE" sz="2100" dirty="0">
                <a:latin typeface="Source Sans Pro" panose="020B0503030403020204" pitchFamily="34" charset="0"/>
              </a:rPr>
              <a:t>In-House- oder B2B-Anwendungen haben andere Anforderungen als ein Online-Shop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25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5368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"Gibt es denn nichts dazwischen"?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</p:spTree>
    <p:extLst>
      <p:ext uri="{BB962C8B-B14F-4D97-AF65-F5344CB8AC3E}">
        <p14:creationId xmlns:p14="http://schemas.microsoft.com/office/powerpoint/2010/main" val="16622446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61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"Doch –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 </a:t>
            </a:r>
            <a:r>
              <a:rPr lang="de-DE" sz="2400" b="1" dirty="0">
                <a:solidFill>
                  <a:srgbClr val="36544F"/>
                </a:solidFill>
                <a:latin typeface="Candara" panose="020E0502030303020204" pitchFamily="34" charset="0"/>
              </a:rPr>
              <a:t>🥳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67B645-A756-A804-9FA0-FF938B90C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248" y="1635040"/>
            <a:ext cx="1526618" cy="2546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9C55BA-75E0-5856-22B9-9D742A4A8253}"/>
              </a:ext>
            </a:extLst>
          </p:cNvPr>
          <p:cNvSpPr txBox="1"/>
          <p:nvPr/>
        </p:nvSpPr>
        <p:spPr>
          <a:xfrm>
            <a:off x="3335523" y="4317840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Anwendung</a:t>
            </a:r>
          </a:p>
        </p:txBody>
      </p:sp>
    </p:spTree>
    <p:extLst>
      <p:ext uri="{BB962C8B-B14F-4D97-AF65-F5344CB8AC3E}">
        <p14:creationId xmlns:p14="http://schemas.microsoft.com/office/powerpoint/2010/main" val="34484218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9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zur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notwendige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jetzt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interaktiv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F0CD45-A85A-F767-2EC1-7899BA4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In 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Entwicklung</a:t>
            </a:r>
            <a:r>
              <a:rPr lang="de-DE" sz="2100" dirty="0">
                <a:latin typeface="Source Sans Pro" panose="020B0503030403020204" pitchFamily="34" charset="0"/>
              </a:rPr>
              <a:t> ist "unser" Code aus "einem Guss"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 weiterhin in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2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09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Beispiele...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7328" y="77141"/>
            <a:ext cx="91366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Beispiel:</a:t>
            </a:r>
            <a:endParaRPr lang="de-DE" sz="4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96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05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129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Seitenaufrufe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localhost:8100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-Komponente statt Controller</a:t>
            </a:r>
          </a:p>
          <a:p>
            <a:pPr lvl="1"/>
            <a:r>
              <a:rPr lang="de-DE" dirty="0"/>
              <a:t>Aufgaben sind vergleichbar</a:t>
            </a:r>
          </a:p>
          <a:p>
            <a:r>
              <a:rPr lang="de-DE" b="0" dirty="0">
                <a:solidFill>
                  <a:srgbClr val="36544F"/>
                </a:solidFill>
              </a:rPr>
              <a:t>Seite kommt als HTML zurück</a:t>
            </a:r>
          </a:p>
          <a:p>
            <a:pPr lvl="1"/>
            <a:r>
              <a:rPr lang="de-DE" dirty="0"/>
              <a:t>🕵️‍♂️ Vergleichbar mit klassisch serverseitig</a:t>
            </a:r>
          </a:p>
          <a:p>
            <a:pPr lvl="1"/>
            <a:r>
              <a:rPr lang="de-DE" dirty="0"/>
              <a:t>🕵️‍♂️ Wo wird die Komponente ausgeführt?</a:t>
            </a:r>
          </a:p>
          <a:p>
            <a:pPr lvl="1"/>
            <a:r>
              <a:rPr lang="de-DE" dirty="0"/>
              <a:t>🕵️‍♂️ Seitenwechsel mit </a:t>
            </a:r>
            <a:r>
              <a:rPr lang="de-DE" dirty="0" err="1"/>
              <a:t>PaginationBar</a:t>
            </a:r>
            <a:endParaRPr lang="de-DE" dirty="0"/>
          </a:p>
          <a:p>
            <a:pPr lvl="1"/>
            <a:r>
              <a:rPr lang="de-DE" dirty="0"/>
              <a:t>🕵️‍♂️ Open in </a:t>
            </a:r>
            <a:r>
              <a:rPr lang="de-DE" dirty="0" err="1"/>
              <a:t>new</a:t>
            </a:r>
            <a:r>
              <a:rPr lang="de-DE" dirty="0"/>
              <a:t> Tab</a:t>
            </a:r>
          </a:p>
          <a:p>
            <a:pPr lvl="1"/>
            <a:r>
              <a:rPr lang="de-DE" dirty="0"/>
              <a:t>🕵️‍♂️ Was passiert </a:t>
            </a:r>
            <a:r>
              <a:rPr lang="de-DE" b="1" dirty="0"/>
              <a:t>ohne JavaScript</a:t>
            </a:r>
            <a:r>
              <a:rPr lang="de-DE" dirty="0"/>
              <a:t>?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9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Layout</a:t>
            </a:r>
          </a:p>
          <a:p>
            <a:r>
              <a:rPr lang="de-DE" b="0" dirty="0">
                <a:solidFill>
                  <a:srgbClr val="36544F"/>
                </a:solidFill>
              </a:rPr>
              <a:t>Wiederverwendbare Rahmen</a:t>
            </a:r>
          </a:p>
          <a:p>
            <a:pPr lvl="1"/>
            <a:r>
              <a:rPr lang="de-DE" dirty="0"/>
              <a:t>🕵️‍♂️ </a:t>
            </a:r>
            <a:r>
              <a:rPr lang="de-DE" dirty="0" err="1"/>
              <a:t>Timer</a:t>
            </a:r>
            <a:r>
              <a:rPr lang="de-DE" dirty="0"/>
              <a:t>-Komponente im Header</a:t>
            </a:r>
          </a:p>
          <a:p>
            <a:pPr lvl="1"/>
            <a:r>
              <a:rPr lang="de-DE" dirty="0"/>
              <a:t>🕵️‍♂️ Was passiert beim Seitenwechsel</a:t>
            </a:r>
          </a:p>
          <a:p>
            <a:pPr lvl="1"/>
            <a:r>
              <a:rPr lang="de-DE" dirty="0"/>
              <a:t>🕵️‍♂️ Wie würden wir das "klassisch" machen?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9A61AC-DB07-6B56-AAE9-249C2EEB2A93}"/>
              </a:ext>
            </a:extLst>
          </p:cNvPr>
          <p:cNvSpPr/>
          <p:nvPr/>
        </p:nvSpPr>
        <p:spPr>
          <a:xfrm>
            <a:off x="5108448" y="1139952"/>
            <a:ext cx="3791712" cy="530352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65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Zustand bleibt erhalten</a:t>
            </a:r>
          </a:p>
          <a:p>
            <a:pPr lvl="1"/>
            <a:r>
              <a:rPr lang="de-DE" dirty="0"/>
              <a:t>🕵️‍♂️ </a:t>
            </a:r>
            <a:r>
              <a:rPr lang="de-DE" dirty="0" err="1"/>
              <a:t>LikeButton</a:t>
            </a:r>
            <a:endParaRPr lang="de-DE" dirty="0"/>
          </a:p>
          <a:p>
            <a:pPr lvl="1"/>
            <a:r>
              <a:rPr lang="de-DE" dirty="0"/>
              <a:t>🕵️‍♂️ Server-Action (impliziter Endpunkt)</a:t>
            </a:r>
          </a:p>
          <a:p>
            <a:pPr lvl="1"/>
            <a:r>
              <a:rPr lang="de-DE" dirty="0"/>
              <a:t>🕵️‍♂️ Was passiert beim </a:t>
            </a:r>
            <a:r>
              <a:rPr lang="de-DE" dirty="0" err="1"/>
              <a:t>Submit</a:t>
            </a:r>
            <a:r>
              <a:rPr lang="de-DE" dirty="0"/>
              <a:t> mit dem </a:t>
            </a:r>
            <a:r>
              <a:rPr lang="de-DE" dirty="0" err="1"/>
              <a:t>Timer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🕵️‍♂️ Was passiert ohne JS?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9A61AC-DB07-6B56-AAE9-249C2EEB2A93}"/>
              </a:ext>
            </a:extLst>
          </p:cNvPr>
          <p:cNvSpPr/>
          <p:nvPr/>
        </p:nvSpPr>
        <p:spPr>
          <a:xfrm>
            <a:off x="5108448" y="1139952"/>
            <a:ext cx="3791712" cy="530352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9224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Interaktion #2</a:t>
            </a:r>
          </a:p>
          <a:p>
            <a:r>
              <a:rPr lang="de-DE" b="0" dirty="0">
                <a:solidFill>
                  <a:srgbClr val="36544F"/>
                </a:solidFill>
              </a:rPr>
              <a:t>Portionszähler</a:t>
            </a:r>
          </a:p>
          <a:p>
            <a:pPr lvl="1"/>
            <a:r>
              <a:rPr lang="de-DE" dirty="0"/>
              <a:t>🕵️‍♂️ Reine Client-Information,</a:t>
            </a:r>
            <a:br>
              <a:rPr lang="de-DE" dirty="0"/>
            </a:br>
            <a:r>
              <a:rPr lang="de-DE" dirty="0"/>
              <a:t>      Berechnung soll nur auf dem Client </a:t>
            </a:r>
            <a:br>
              <a:rPr lang="de-DE" dirty="0"/>
            </a:br>
            <a:r>
              <a:rPr lang="de-DE" dirty="0"/>
              <a:t>      stattfinden</a:t>
            </a:r>
          </a:p>
          <a:p>
            <a:pPr lvl="1"/>
            <a:r>
              <a:rPr lang="de-DE" dirty="0"/>
              <a:t>🕵️‍♂️ Wieder ähnlich wie bei klassischem Ansatz:</a:t>
            </a:r>
          </a:p>
          <a:p>
            <a:pPr lvl="2"/>
            <a:r>
              <a:rPr lang="de-DE" dirty="0"/>
              <a:t>kein </a:t>
            </a:r>
            <a:r>
              <a:rPr lang="de-DE" dirty="0" err="1"/>
              <a:t>fetch</a:t>
            </a:r>
            <a:r>
              <a:rPr lang="de-DE" dirty="0"/>
              <a:t> etc.</a:t>
            </a:r>
          </a:p>
          <a:p>
            <a:pPr lvl="2"/>
            <a:r>
              <a:rPr lang="de-DE" dirty="0"/>
              <a:t>Templates aus einem </a:t>
            </a:r>
            <a:r>
              <a:rPr lang="de-DE" dirty="0" err="1"/>
              <a:t>Guß</a:t>
            </a:r>
            <a:endParaRPr lang="de-DE" dirty="0"/>
          </a:p>
          <a:p>
            <a:pPr lvl="2"/>
            <a:r>
              <a:rPr lang="de-DE" dirty="0"/>
              <a:t>aber: Logik wird jetzt auch im Client ausgeführt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9A61AC-DB07-6B56-AAE9-249C2EEB2A93}"/>
              </a:ext>
            </a:extLst>
          </p:cNvPr>
          <p:cNvSpPr/>
          <p:nvPr/>
        </p:nvSpPr>
        <p:spPr>
          <a:xfrm>
            <a:off x="5108448" y="1139952"/>
            <a:ext cx="3791712" cy="530352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8272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64235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2652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Aber interessante Alternative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1654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Aber interessante Alternative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Wie immer: es kommt auf die Anforderung drauf an 🤓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6791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fullstack</a:t>
            </a:r>
            <a:r>
              <a:rPr lang="de-DE" sz="2000" b="1" dirty="0">
                <a:solidFill>
                  <a:srgbClr val="1778B8"/>
                </a:solidFill>
              </a:rPr>
              <a:t>-oder-was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1418</Words>
  <Application>Microsoft Macintosh PowerPoint</Application>
  <PresentationFormat>Bildschirmpräsentation (16:9)</PresentationFormat>
  <Paragraphs>406</Paragraphs>
  <Slides>67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5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mertus Meetup | Hamburg, 5. September 2024 | @nilshartmann</vt:lpstr>
      <vt:lpstr>https://nilshartmann.net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Beispiel-Anwendung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Webanwendungen</vt:lpstr>
      <vt:lpstr>Webanwendungen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Ein paar Beispiele...</vt:lpstr>
      <vt:lpstr>Beispiel: Initialer Seitenaufruf</vt:lpstr>
      <vt:lpstr>Beispiel: Initialer Seitenaufruf</vt:lpstr>
      <vt:lpstr>Beispiel: Initialer Seitenaufruf</vt:lpstr>
      <vt:lpstr>Beispiel: Initialer Seitenaufruf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1403</cp:revision>
  <cp:lastPrinted>2019-09-04T14:49:47Z</cp:lastPrinted>
  <dcterms:created xsi:type="dcterms:W3CDTF">2016-03-28T15:59:53Z</dcterms:created>
  <dcterms:modified xsi:type="dcterms:W3CDTF">2024-09-05T14:42:04Z</dcterms:modified>
</cp:coreProperties>
</file>